
<file path=[Content_Types].xml><?xml version="1.0" encoding="utf-8"?>
<Types xmlns="http://schemas.openxmlformats.org/package/2006/content-types">
  <Default ContentType="application/x-fontdata" Extension="fntdata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y="6858000" cx="12192000"/>
  <p:notesSz cx="6858000" cy="9144000"/>
  <p:embeddedFontLst>
    <p:embeddedFont>
      <p:font typeface="Libre Franklin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font" Target="fonts/LibreFranklin-bold.fntdata"/><Relationship Id="rId23" Type="http://schemas.openxmlformats.org/officeDocument/2006/relationships/font" Target="fonts/LibreFranklin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LibreFranklin-boldItalic.fntdata"/><Relationship Id="rId25" Type="http://schemas.openxmlformats.org/officeDocument/2006/relationships/font" Target="fonts/LibreFranklin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NZ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docs.microsoft.com/en-us/dotnet/csharp/programming-guide/classes-and-structs/methods" TargetMode="Externa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1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1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9" name="Google Shape;209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NZ" u="sng">
                <a:solidFill>
                  <a:schemeClr val="hlink"/>
                </a:solidFill>
                <a:hlinkClick r:id="rId2"/>
              </a:rPr>
              <a:t>https://docs.microsoft.com/en-us/dotnet/csharp/programming-guide/classes-and-structs/methods</a:t>
            </a:r>
            <a:endParaRPr/>
          </a:p>
        </p:txBody>
      </p:sp>
      <p:sp>
        <p:nvSpPr>
          <p:cNvPr id="210" name="Google Shape;210;p1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7" name="Google Shape;217;p1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3" name="Google Shape;223;p1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9" name="Google Shape;129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NZ"/>
              <a:t>Set this as an in class or homework task! See who can come up with the most interesting story. Share their stories with their friends.</a:t>
            </a:r>
            <a:endParaRPr/>
          </a:p>
        </p:txBody>
      </p:sp>
      <p:sp>
        <p:nvSpPr>
          <p:cNvPr id="130" name="Google Shape;130;p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showMasterSp="0" type="title">
  <p:cSld name="TITLE">
    <p:bg>
      <p:bgPr>
        <a:solidFill>
          <a:schemeClr val="l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/>
          <p:nvPr>
            <p:ph type="ctrTitle"/>
          </p:nvPr>
        </p:nvSpPr>
        <p:spPr>
          <a:xfrm>
            <a:off x="1915128" y="1788454"/>
            <a:ext cx="8361229" cy="209822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Libre Franklin"/>
              <a:buNone/>
              <a:defRPr sz="7200" cap="none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" type="subTitle"/>
          </p:nvPr>
        </p:nvSpPr>
        <p:spPr>
          <a:xfrm>
            <a:off x="2679906" y="3956279"/>
            <a:ext cx="6831673" cy="1086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None/>
              <a:defRPr sz="2300"/>
            </a:lvl1pPr>
            <a:lvl2pPr lvl="1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/>
            </a:lvl2pPr>
            <a:lvl3pPr lvl="2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/>
            </a:lvl3pPr>
            <a:lvl4pPr lvl="3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4pPr>
            <a:lvl5pPr lvl="4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5pPr>
            <a:lvl6pPr lvl="5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6pPr>
            <a:lvl7pPr lvl="6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7pPr>
            <a:lvl8pPr lvl="7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8pPr>
            <a:lvl9pPr lvl="8" algn="ctr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9" name="Google Shape;19;p2"/>
          <p:cNvSpPr txBox="1"/>
          <p:nvPr>
            <p:ph idx="10" type="dt"/>
          </p:nvPr>
        </p:nvSpPr>
        <p:spPr>
          <a:xfrm>
            <a:off x="752858" y="6453386"/>
            <a:ext cx="1607944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1" type="ftr"/>
          </p:nvPr>
        </p:nvSpPr>
        <p:spPr>
          <a:xfrm>
            <a:off x="2584054" y="6453386"/>
            <a:ext cx="7023377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"/>
          <p:cNvSpPr txBox="1"/>
          <p:nvPr>
            <p:ph idx="12" type="sldNum"/>
          </p:nvPr>
        </p:nvSpPr>
        <p:spPr>
          <a:xfrm>
            <a:off x="9830683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  <p:grpSp>
        <p:nvGrpSpPr>
          <p:cNvPr id="22" name="Google Shape;22;p2"/>
          <p:cNvGrpSpPr/>
          <p:nvPr/>
        </p:nvGrpSpPr>
        <p:grpSpPr>
          <a:xfrm>
            <a:off x="752858" y="744469"/>
            <a:ext cx="10674116" cy="5349671"/>
            <a:chOff x="752858" y="744469"/>
            <a:chExt cx="10674116" cy="5349671"/>
          </a:xfrm>
        </p:grpSpPr>
        <p:sp>
          <p:nvSpPr>
            <p:cNvPr id="23" name="Google Shape;23;p2"/>
            <p:cNvSpPr/>
            <p:nvPr/>
          </p:nvSpPr>
          <p:spPr>
            <a:xfrm>
              <a:off x="8151962" y="1685652"/>
              <a:ext cx="3275013" cy="4408488"/>
            </a:xfrm>
            <a:custGeom>
              <a:rect b="b" l="l" r="r" t="t"/>
              <a:pathLst>
                <a:path extrusionOk="0" h="10000" w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</p:sp>
        <p:sp>
          <p:nvSpPr>
            <p:cNvPr id="24" name="Google Shape;24;p2"/>
            <p:cNvSpPr/>
            <p:nvPr/>
          </p:nvSpPr>
          <p:spPr>
            <a:xfrm rot="10800000">
              <a:off x="752858" y="744469"/>
              <a:ext cx="3275668" cy="4408488"/>
            </a:xfrm>
            <a:custGeom>
              <a:rect b="b" l="l" r="r" t="t"/>
              <a:pathLst>
                <a:path extrusionOk="0" h="10000" w="10002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1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1"/>
          <p:cNvSpPr txBox="1"/>
          <p:nvPr>
            <p:ph idx="1" type="body"/>
          </p:nvPr>
        </p:nvSpPr>
        <p:spPr>
          <a:xfrm rot="5400000">
            <a:off x="4386262" y="-719138"/>
            <a:ext cx="3571875" cy="96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1pPr>
            <a:lvl2pPr indent="-342900" lvl="1" marL="914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3pPr>
            <a:lvl4pPr indent="-342900" lvl="3" marL="1828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5pPr>
            <a:lvl6pPr indent="-342900" lvl="5" marL="2743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indent="-342900" lvl="6" marL="3200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indent="-342900" lvl="7" marL="3657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indent="-342900" lvl="8" marL="411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/>
        </p:txBody>
      </p:sp>
      <p:sp>
        <p:nvSpPr>
          <p:cNvPr id="84" name="Google Shape;84;p11"/>
          <p:cNvSpPr txBox="1"/>
          <p:nvPr>
            <p:ph idx="10" type="dt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1"/>
          <p:cNvSpPr txBox="1"/>
          <p:nvPr>
            <p:ph idx="11" type="ftr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1"/>
          <p:cNvSpPr txBox="1"/>
          <p:nvPr>
            <p:ph idx="12" type="sldNum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2"/>
          <p:cNvSpPr txBox="1"/>
          <p:nvPr>
            <p:ph type="title"/>
          </p:nvPr>
        </p:nvSpPr>
        <p:spPr>
          <a:xfrm rot="5400000">
            <a:off x="7757822" y="2462895"/>
            <a:ext cx="5243244" cy="15657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2"/>
          <p:cNvSpPr txBox="1"/>
          <p:nvPr>
            <p:ph idx="1" type="body"/>
          </p:nvPr>
        </p:nvSpPr>
        <p:spPr>
          <a:xfrm rot="5400000">
            <a:off x="2839798" y="-844042"/>
            <a:ext cx="5243244" cy="81796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1pPr>
            <a:lvl2pPr indent="-342900" lvl="1" marL="914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3pPr>
            <a:lvl4pPr indent="-342900" lvl="3" marL="1828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5pPr>
            <a:lvl6pPr indent="-342900" lvl="5" marL="2743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indent="-342900" lvl="6" marL="3200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indent="-342900" lvl="7" marL="3657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indent="-342900" lvl="8" marL="411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/>
        </p:txBody>
      </p:sp>
      <p:sp>
        <p:nvSpPr>
          <p:cNvPr id="90" name="Google Shape;90;p12"/>
          <p:cNvSpPr txBox="1"/>
          <p:nvPr>
            <p:ph idx="10" type="dt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2"/>
          <p:cNvSpPr txBox="1"/>
          <p:nvPr>
            <p:ph idx="11" type="ftr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2"/>
          <p:cNvSpPr txBox="1"/>
          <p:nvPr>
            <p:ph idx="12" type="sldNum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"/>
          <p:cNvSpPr txBox="1"/>
          <p:nvPr>
            <p:ph idx="1" type="body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1pPr>
            <a:lvl2pPr indent="-342900" lvl="1" marL="914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3pPr>
            <a:lvl4pPr indent="-342900" lvl="3" marL="1828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5pPr>
            <a:lvl6pPr indent="-342900" lvl="5" marL="2743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indent="-342900" lvl="6" marL="3200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indent="-342900" lvl="7" marL="3657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indent="-342900" lvl="8" marL="411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/>
        </p:txBody>
      </p:sp>
      <p:sp>
        <p:nvSpPr>
          <p:cNvPr id="28" name="Google Shape;28;p3"/>
          <p:cNvSpPr txBox="1"/>
          <p:nvPr>
            <p:ph idx="10" type="dt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3"/>
          <p:cNvSpPr txBox="1"/>
          <p:nvPr>
            <p:ph idx="11" type="ftr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3"/>
          <p:cNvSpPr txBox="1"/>
          <p:nvPr>
            <p:ph idx="12" type="sldNum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showMasterSp="0" type="secHead">
  <p:cSld name="SECTION_HEADER">
    <p:bg>
      <p:bgPr>
        <a:solidFill>
          <a:schemeClr val="dk2"/>
        </a:solid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"/>
          <p:cNvSpPr txBox="1"/>
          <p:nvPr>
            <p:ph type="title"/>
          </p:nvPr>
        </p:nvSpPr>
        <p:spPr>
          <a:xfrm>
            <a:off x="765025" y="1301360"/>
            <a:ext cx="9612971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7200"/>
              <a:buFont typeface="Libre Franklin"/>
              <a:buNone/>
              <a:defRPr sz="7200" cap="none"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4"/>
          <p:cNvSpPr txBox="1"/>
          <p:nvPr>
            <p:ph idx="1" type="body"/>
          </p:nvPr>
        </p:nvSpPr>
        <p:spPr>
          <a:xfrm>
            <a:off x="765025" y="4216328"/>
            <a:ext cx="9612971" cy="1143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 sz="2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indent="-228600" lvl="5" marL="2743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indent="-228600" lvl="6" marL="3200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indent="-228600" lvl="7" marL="3657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indent="-228600" lvl="8" marL="411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4" name="Google Shape;34;p4"/>
          <p:cNvSpPr txBox="1"/>
          <p:nvPr>
            <p:ph idx="10" type="dt"/>
          </p:nvPr>
        </p:nvSpPr>
        <p:spPr>
          <a:xfrm>
            <a:off x="738908" y="6453386"/>
            <a:ext cx="1622409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4"/>
          <p:cNvSpPr txBox="1"/>
          <p:nvPr>
            <p:ph idx="11" type="ftr"/>
          </p:nvPr>
        </p:nvSpPr>
        <p:spPr>
          <a:xfrm>
            <a:off x="2584312" y="6453386"/>
            <a:ext cx="7023377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2" type="sldNum"/>
          </p:nvPr>
        </p:nvSpPr>
        <p:spPr>
          <a:xfrm>
            <a:off x="9830683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algn="r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algn="r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algn="r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algn="r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algn="r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algn="r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algn="r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algn="r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  <p:sp>
        <p:nvSpPr>
          <p:cNvPr id="37" name="Google Shape;37;p4" title="Crop Mark"/>
          <p:cNvSpPr/>
          <p:nvPr/>
        </p:nvSpPr>
        <p:spPr>
          <a:xfrm>
            <a:off x="8151962" y="1685652"/>
            <a:ext cx="3275013" cy="4408488"/>
          </a:xfrm>
          <a:custGeom>
            <a:rect b="b" l="l" r="r" t="t"/>
            <a:pathLst>
              <a:path extrusionOk="0" h="5554" w="4125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  <a:defRPr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1371600" y="2285999"/>
            <a:ext cx="4447786" cy="35814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>
                <a:solidFill>
                  <a:schemeClr val="dk2"/>
                </a:solidFill>
              </a:defRPr>
            </a:lvl1pPr>
            <a:lvl2pPr indent="-355600" lvl="1" marL="914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  <a:defRPr>
                <a:solidFill>
                  <a:schemeClr val="dk2"/>
                </a:solidFill>
              </a:defRPr>
            </a:lvl2pPr>
            <a:lvl3pPr indent="-342900" lvl="2" marL="1371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>
                <a:solidFill>
                  <a:schemeClr val="dk2"/>
                </a:solidFill>
              </a:defRPr>
            </a:lvl3pPr>
            <a:lvl4pPr indent="-342900" lvl="3" marL="1828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>
                <a:solidFill>
                  <a:schemeClr val="dk2"/>
                </a:solidFill>
              </a:defRPr>
            </a:lvl4pPr>
            <a:lvl5pPr indent="-330200" lvl="4" marL="22860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>
                <a:solidFill>
                  <a:schemeClr val="dk2"/>
                </a:solidFill>
              </a:defRPr>
            </a:lvl5pPr>
            <a:lvl6pPr indent="-342900" lvl="5" marL="2743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indent="-342900" lvl="6" marL="3200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indent="-342900" lvl="7" marL="3657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indent="-342900" lvl="8" marL="411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6525403" y="2285999"/>
            <a:ext cx="4447786" cy="35814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>
                <a:solidFill>
                  <a:schemeClr val="dk2"/>
                </a:solidFill>
              </a:defRPr>
            </a:lvl1pPr>
            <a:lvl2pPr indent="-355600" lvl="1" marL="914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  <a:defRPr>
                <a:solidFill>
                  <a:schemeClr val="dk2"/>
                </a:solidFill>
              </a:defRPr>
            </a:lvl2pPr>
            <a:lvl3pPr indent="-342900" lvl="2" marL="1371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>
                <a:solidFill>
                  <a:schemeClr val="dk2"/>
                </a:solidFill>
              </a:defRPr>
            </a:lvl3pPr>
            <a:lvl4pPr indent="-342900" lvl="3" marL="1828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>
                <a:solidFill>
                  <a:schemeClr val="dk2"/>
                </a:solidFill>
              </a:defRPr>
            </a:lvl4pPr>
            <a:lvl5pPr indent="-330200" lvl="4" marL="22860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>
                <a:solidFill>
                  <a:schemeClr val="dk2"/>
                </a:solidFill>
              </a:defRPr>
            </a:lvl5pPr>
            <a:lvl6pPr indent="-342900" lvl="5" marL="2743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indent="-342900" lvl="6" marL="3200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indent="-342900" lvl="7" marL="3657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indent="-342900" lvl="8" marL="411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10" type="dt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5"/>
          <p:cNvSpPr txBox="1"/>
          <p:nvPr>
            <p:ph idx="11" type="ftr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5"/>
          <p:cNvSpPr txBox="1"/>
          <p:nvPr>
            <p:ph idx="12" type="sldNum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6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  <a:defRPr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" type="body"/>
          </p:nvPr>
        </p:nvSpPr>
        <p:spPr>
          <a:xfrm>
            <a:off x="1371600" y="2340864"/>
            <a:ext cx="4443984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b="0" sz="3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8" name="Google Shape;48;p6"/>
          <p:cNvSpPr txBox="1"/>
          <p:nvPr>
            <p:ph idx="2" type="body"/>
          </p:nvPr>
        </p:nvSpPr>
        <p:spPr>
          <a:xfrm>
            <a:off x="1371600" y="3305207"/>
            <a:ext cx="4443984" cy="25621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>
                <a:solidFill>
                  <a:schemeClr val="dk2"/>
                </a:solidFill>
              </a:defRPr>
            </a:lvl1pPr>
            <a:lvl2pPr indent="-355600" lvl="1" marL="914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  <a:defRPr>
                <a:solidFill>
                  <a:schemeClr val="dk2"/>
                </a:solidFill>
              </a:defRPr>
            </a:lvl2pPr>
            <a:lvl3pPr indent="-342900" lvl="2" marL="1371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>
                <a:solidFill>
                  <a:schemeClr val="dk2"/>
                </a:solidFill>
              </a:defRPr>
            </a:lvl3pPr>
            <a:lvl4pPr indent="-342900" lvl="3" marL="1828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>
                <a:solidFill>
                  <a:schemeClr val="dk2"/>
                </a:solidFill>
              </a:defRPr>
            </a:lvl4pPr>
            <a:lvl5pPr indent="-330200" lvl="4" marL="22860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>
                <a:solidFill>
                  <a:schemeClr val="dk2"/>
                </a:solidFill>
              </a:defRPr>
            </a:lvl5pPr>
            <a:lvl6pPr indent="-342900" lvl="5" marL="2743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indent="-342900" lvl="6" marL="3200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indent="-342900" lvl="7" marL="3657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indent="-342900" lvl="8" marL="411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/>
        </p:txBody>
      </p:sp>
      <p:sp>
        <p:nvSpPr>
          <p:cNvPr id="49" name="Google Shape;49;p6"/>
          <p:cNvSpPr txBox="1"/>
          <p:nvPr>
            <p:ph idx="3" type="body"/>
          </p:nvPr>
        </p:nvSpPr>
        <p:spPr>
          <a:xfrm>
            <a:off x="6525014" y="2340864"/>
            <a:ext cx="4443984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b="0" sz="3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0" name="Google Shape;50;p6"/>
          <p:cNvSpPr txBox="1"/>
          <p:nvPr>
            <p:ph idx="4" type="body"/>
          </p:nvPr>
        </p:nvSpPr>
        <p:spPr>
          <a:xfrm>
            <a:off x="6525014" y="3305207"/>
            <a:ext cx="4443984" cy="25621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>
                <a:solidFill>
                  <a:schemeClr val="dk2"/>
                </a:solidFill>
              </a:defRPr>
            </a:lvl1pPr>
            <a:lvl2pPr indent="-355600" lvl="1" marL="914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  <a:defRPr>
                <a:solidFill>
                  <a:schemeClr val="dk2"/>
                </a:solidFill>
              </a:defRPr>
            </a:lvl2pPr>
            <a:lvl3pPr indent="-342900" lvl="2" marL="1371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>
                <a:solidFill>
                  <a:schemeClr val="dk2"/>
                </a:solidFill>
              </a:defRPr>
            </a:lvl3pPr>
            <a:lvl4pPr indent="-342900" lvl="3" marL="1828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>
                <a:solidFill>
                  <a:schemeClr val="dk2"/>
                </a:solidFill>
              </a:defRPr>
            </a:lvl4pPr>
            <a:lvl5pPr indent="-330200" lvl="4" marL="22860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>
                <a:solidFill>
                  <a:schemeClr val="dk2"/>
                </a:solidFill>
              </a:defRPr>
            </a:lvl5pPr>
            <a:lvl6pPr indent="-342900" lvl="5" marL="2743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indent="-342900" lvl="6" marL="3200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indent="-342900" lvl="7" marL="3657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indent="-342900" lvl="8" marL="411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/>
        </p:txBody>
      </p:sp>
      <p:sp>
        <p:nvSpPr>
          <p:cNvPr id="51" name="Google Shape;51;p6"/>
          <p:cNvSpPr txBox="1"/>
          <p:nvPr>
            <p:ph idx="10" type="dt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6"/>
          <p:cNvSpPr txBox="1"/>
          <p:nvPr>
            <p:ph idx="11" type="ftr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6"/>
          <p:cNvSpPr txBox="1"/>
          <p:nvPr>
            <p:ph idx="12" type="sldNum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7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7"/>
          <p:cNvSpPr txBox="1"/>
          <p:nvPr>
            <p:ph idx="10" type="dt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7"/>
          <p:cNvSpPr txBox="1"/>
          <p:nvPr>
            <p:ph idx="11" type="ftr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7"/>
          <p:cNvSpPr txBox="1"/>
          <p:nvPr>
            <p:ph idx="12" type="sldNum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8"/>
          <p:cNvSpPr txBox="1"/>
          <p:nvPr>
            <p:ph idx="10" type="dt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8"/>
          <p:cNvSpPr txBox="1"/>
          <p:nvPr>
            <p:ph idx="11" type="ftr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8"/>
          <p:cNvSpPr txBox="1"/>
          <p:nvPr>
            <p:ph idx="12" type="sldNum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showMasterSp="0" type="objTx">
  <p:cSld name="OBJECT_WITH_CAPTIO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9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9"/>
          <p:cNvSpPr txBox="1"/>
          <p:nvPr>
            <p:ph type="title"/>
          </p:nvPr>
        </p:nvSpPr>
        <p:spPr>
          <a:xfrm>
            <a:off x="723900" y="685800"/>
            <a:ext cx="3855720" cy="21578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Libre Franklin"/>
              <a:buNone/>
              <a:defRPr sz="48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9"/>
          <p:cNvSpPr txBox="1"/>
          <p:nvPr>
            <p:ph idx="1" type="body"/>
          </p:nvPr>
        </p:nvSpPr>
        <p:spPr>
          <a:xfrm>
            <a:off x="6256020" y="685801"/>
            <a:ext cx="5212080" cy="5175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/>
            </a:lvl1pPr>
            <a:lvl2pPr indent="-355600" lvl="1" marL="914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/>
            </a:lvl3pPr>
            <a:lvl4pPr indent="-342900" lvl="3" marL="1828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 sz="1800"/>
            </a:lvl4pPr>
            <a:lvl5pPr indent="-330200" lvl="4" marL="22860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/>
            </a:lvl5pPr>
            <a:lvl6pPr indent="-330200" lvl="5" marL="2743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–"/>
              <a:defRPr sz="1600"/>
            </a:lvl6pPr>
            <a:lvl7pPr indent="-330200" lvl="6" marL="3200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/>
            </a:lvl7pPr>
            <a:lvl8pPr indent="-330200" lvl="7" marL="3657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–"/>
              <a:defRPr sz="1600"/>
            </a:lvl8pPr>
            <a:lvl9pPr indent="-330200" lvl="8" marL="411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600"/>
              <a:buChar char="■"/>
              <a:defRPr sz="1600"/>
            </a:lvl9pPr>
          </a:lstStyle>
          <a:p/>
        </p:txBody>
      </p:sp>
      <p:sp>
        <p:nvSpPr>
          <p:cNvPr id="67" name="Google Shape;67;p9"/>
          <p:cNvSpPr txBox="1"/>
          <p:nvPr>
            <p:ph idx="2" type="body"/>
          </p:nvPr>
        </p:nvSpPr>
        <p:spPr>
          <a:xfrm>
            <a:off x="723900" y="2856344"/>
            <a:ext cx="3855720" cy="30110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4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8" name="Google Shape;68;p9"/>
          <p:cNvSpPr txBox="1"/>
          <p:nvPr>
            <p:ph idx="10" type="dt"/>
          </p:nvPr>
        </p:nvSpPr>
        <p:spPr>
          <a:xfrm>
            <a:off x="72390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1" type="ftr"/>
          </p:nvPr>
        </p:nvSpPr>
        <p:spPr>
          <a:xfrm>
            <a:off x="2205945" y="6453386"/>
            <a:ext cx="2373675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9"/>
          <p:cNvSpPr txBox="1"/>
          <p:nvPr>
            <p:ph idx="12" type="sldNum"/>
          </p:nvPr>
        </p:nvSpPr>
        <p:spPr>
          <a:xfrm>
            <a:off x="9883140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  <p:sp>
        <p:nvSpPr>
          <p:cNvPr id="71" name="Google Shape;71;p9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showMasterSp="0" type="picTx">
  <p:cSld name="PICTURE_WITH_CAPTION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0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0"/>
          <p:cNvSpPr txBox="1"/>
          <p:nvPr>
            <p:ph type="title"/>
          </p:nvPr>
        </p:nvSpPr>
        <p:spPr>
          <a:xfrm>
            <a:off x="723900" y="685800"/>
            <a:ext cx="3855720" cy="21578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Libre Franklin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0"/>
          <p:cNvSpPr/>
          <p:nvPr>
            <p:ph idx="2" type="pic"/>
          </p:nvPr>
        </p:nvSpPr>
        <p:spPr>
          <a:xfrm>
            <a:off x="5532120" y="0"/>
            <a:ext cx="6659880" cy="6857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"/>
              <a:buNone/>
              <a:defRPr b="0" i="0" sz="20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"/>
              <a:buNone/>
              <a:defRPr b="0" i="1" sz="20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"/>
              <a:buNone/>
              <a:defRPr b="0" i="0" sz="20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"/>
              <a:buNone/>
              <a:defRPr b="0" i="1" sz="20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"/>
              <a:buNone/>
              <a:defRPr b="0" i="0" sz="20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"/>
              <a:buNone/>
              <a:defRPr b="0" i="1" sz="20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"/>
              <a:buNone/>
              <a:defRPr b="0" i="0" sz="20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"/>
              <a:buNone/>
              <a:defRPr b="0" i="1" sz="20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2000"/>
              <a:buFont typeface="Libre Franklin"/>
              <a:buNone/>
              <a:defRPr b="0" i="0" sz="20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76" name="Google Shape;76;p10"/>
          <p:cNvSpPr txBox="1"/>
          <p:nvPr>
            <p:ph idx="1" type="body"/>
          </p:nvPr>
        </p:nvSpPr>
        <p:spPr>
          <a:xfrm>
            <a:off x="723900" y="2855968"/>
            <a:ext cx="3855720" cy="30114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4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7" name="Google Shape;77;p10"/>
          <p:cNvSpPr txBox="1"/>
          <p:nvPr>
            <p:ph idx="10" type="dt"/>
          </p:nvPr>
        </p:nvSpPr>
        <p:spPr>
          <a:xfrm>
            <a:off x="72390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0"/>
          <p:cNvSpPr txBox="1"/>
          <p:nvPr>
            <p:ph idx="11" type="ftr"/>
          </p:nvPr>
        </p:nvSpPr>
        <p:spPr>
          <a:xfrm>
            <a:off x="2205945" y="6453386"/>
            <a:ext cx="2373675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0"/>
          <p:cNvSpPr txBox="1"/>
          <p:nvPr>
            <p:ph idx="12" type="sldNum"/>
          </p:nvPr>
        </p:nvSpPr>
        <p:spPr>
          <a:xfrm>
            <a:off x="9883140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  <p:sp>
        <p:nvSpPr>
          <p:cNvPr id="80" name="Google Shape;80;p10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  <a:defRPr b="0" i="0" sz="44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marR="0" rtl="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"/>
              <a:buChar char="■"/>
              <a:defRPr b="0" i="0" sz="20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355600" lvl="1" marL="9144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"/>
              <a:buChar char="–"/>
              <a:defRPr b="0" i="1" sz="20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-342900" lvl="2" marL="13716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ibre Franklin"/>
              <a:buChar char="■"/>
              <a:defRPr b="0" i="0" sz="18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-342900" lvl="3" marL="18288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ibre Franklin"/>
              <a:buChar char="–"/>
              <a:defRPr b="0" i="1" sz="18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-330200" lvl="4" marL="22860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Libre Franklin"/>
              <a:buChar char="■"/>
              <a:defRPr b="0" i="0" sz="16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-330200" lvl="5" marL="27432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Libre Franklin"/>
              <a:buChar char="–"/>
              <a:defRPr b="0" i="1" sz="16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-317500" lvl="6" marL="32004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ibre Franklin"/>
              <a:buChar char="■"/>
              <a:defRPr b="0" i="0" sz="14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-317500" lvl="7" marL="36576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ibre Franklin"/>
              <a:buChar char="–"/>
              <a:defRPr b="0" i="1" sz="14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-317500" lvl="8" marL="4114800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400"/>
              <a:buFont typeface="Libre Franklin"/>
              <a:buChar char="■"/>
              <a:defRPr b="0" i="0" sz="14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  <p:sp>
        <p:nvSpPr>
          <p:cNvPr id="15" name="Google Shape;15;p1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.png"/><Relationship Id="rId6" Type="http://schemas.openxmlformats.org/officeDocument/2006/relationships/image" Target="../media/image8.png"/><Relationship Id="rId7" Type="http://schemas.openxmlformats.org/officeDocument/2006/relationships/image" Target="../media/image3.png"/><Relationship Id="rId8" Type="http://schemas.openxmlformats.org/officeDocument/2006/relationships/image" Target="../media/image1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Relationship Id="rId4" Type="http://schemas.openxmlformats.org/officeDocument/2006/relationships/image" Target="../media/image10.png"/><Relationship Id="rId5" Type="http://schemas.openxmlformats.org/officeDocument/2006/relationships/image" Target="../media/image4.png"/><Relationship Id="rId6" Type="http://schemas.openxmlformats.org/officeDocument/2006/relationships/image" Target="../media/image13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9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7.png"/><Relationship Id="rId4" Type="http://schemas.openxmlformats.org/officeDocument/2006/relationships/image" Target="../media/image20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8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6.png"/><Relationship Id="rId4" Type="http://schemas.openxmlformats.org/officeDocument/2006/relationships/image" Target="../media/image7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9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2.png"/><Relationship Id="rId4" Type="http://schemas.openxmlformats.org/officeDocument/2006/relationships/image" Target="../media/image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3"/>
          <p:cNvSpPr txBox="1"/>
          <p:nvPr>
            <p:ph type="ctrTitle"/>
          </p:nvPr>
        </p:nvSpPr>
        <p:spPr>
          <a:xfrm>
            <a:off x="1915128" y="1788454"/>
            <a:ext cx="8361229" cy="209822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Libre Franklin"/>
              <a:buNone/>
            </a:pPr>
            <a:r>
              <a:rPr lang="en-NZ"/>
              <a:t>C# - GETTING INPUT</a:t>
            </a:r>
            <a:endParaRPr/>
          </a:p>
        </p:txBody>
      </p:sp>
      <p:sp>
        <p:nvSpPr>
          <p:cNvPr id="98" name="Google Shape;98;p13"/>
          <p:cNvSpPr txBox="1"/>
          <p:nvPr>
            <p:ph idx="1" type="subTitle"/>
          </p:nvPr>
        </p:nvSpPr>
        <p:spPr>
          <a:xfrm>
            <a:off x="2679906" y="3956279"/>
            <a:ext cx="6831673" cy="1086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None/>
            </a:pPr>
            <a:r>
              <a:rPr lang="en-NZ"/>
              <a:t>and displaying output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2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en-NZ"/>
              <a:t>Padding example</a:t>
            </a:r>
            <a:endParaRPr/>
          </a:p>
        </p:txBody>
      </p:sp>
      <p:pic>
        <p:nvPicPr>
          <p:cNvPr id="160" name="Google Shape;160;p22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4079141"/>
            <a:ext cx="5767755" cy="1297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" y="2127738"/>
            <a:ext cx="5767754" cy="19658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p2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084276" y="205841"/>
            <a:ext cx="6046255" cy="19658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p2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084276" y="2171700"/>
            <a:ext cx="6431988" cy="9974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2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6084275" y="5662246"/>
            <a:ext cx="7368493" cy="7975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22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6084275" y="3617544"/>
            <a:ext cx="6232253" cy="20447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3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en-NZ"/>
              <a:t>Practice task</a:t>
            </a:r>
            <a:endParaRPr/>
          </a:p>
        </p:txBody>
      </p:sp>
      <p:sp>
        <p:nvSpPr>
          <p:cNvPr id="171" name="Google Shape;171;p23"/>
          <p:cNvSpPr txBox="1"/>
          <p:nvPr>
            <p:ph idx="1" type="body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4048" lvl="0" marL="384048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■"/>
            </a:pPr>
            <a:r>
              <a:rPr lang="en-NZ" sz="2400"/>
              <a:t>You want to gather information from the user about the book they are reading.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Char char="■"/>
            </a:pPr>
            <a:r>
              <a:rPr lang="en-NZ" sz="2400"/>
              <a:t>You can include things like: name of the book, how they are reading it (paper, digital), how much it would cost to buy, how many pages it has.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Char char="■"/>
            </a:pPr>
            <a:r>
              <a:rPr lang="en-NZ" sz="2400"/>
              <a:t>Ensure you store the data in the correct variable datatypes.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Char char="■"/>
            </a:pPr>
            <a:r>
              <a:rPr lang="en-NZ" sz="2400"/>
              <a:t>Format the output to look nice on the screen.</a:t>
            </a:r>
            <a:endParaRPr/>
          </a:p>
        </p:txBody>
      </p:sp>
      <p:pic>
        <p:nvPicPr>
          <p:cNvPr id="172" name="Google Shape;172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00026" y="3851380"/>
            <a:ext cx="3945548" cy="31853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4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en-NZ"/>
              <a:t>Error Handling</a:t>
            </a:r>
            <a:endParaRPr/>
          </a:p>
        </p:txBody>
      </p:sp>
      <p:sp>
        <p:nvSpPr>
          <p:cNvPr id="178" name="Google Shape;178;p24"/>
          <p:cNvSpPr txBox="1"/>
          <p:nvPr>
            <p:ph idx="1" type="body"/>
          </p:nvPr>
        </p:nvSpPr>
        <p:spPr>
          <a:xfrm>
            <a:off x="1371600" y="1464651"/>
            <a:ext cx="108204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4048" lvl="0" marL="384048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■"/>
            </a:pPr>
            <a:r>
              <a:rPr lang="en-NZ" sz="2400"/>
              <a:t>When you are getting input sometimes users may enter the wrong data.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Char char="■"/>
            </a:pPr>
            <a:r>
              <a:rPr lang="en-NZ" sz="2400"/>
              <a:t>What happens if you ask for an “int” and the user types a string?</a:t>
            </a:r>
            <a:endParaRPr/>
          </a:p>
          <a:p>
            <a:pPr indent="0" lvl="0" marL="0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</a:pPr>
            <a:r>
              <a:t/>
            </a:r>
            <a:endParaRPr sz="2400"/>
          </a:p>
        </p:txBody>
      </p:sp>
      <p:pic>
        <p:nvPicPr>
          <p:cNvPr id="179" name="Google Shape;179;p24"/>
          <p:cNvPicPr preferRelativeResize="0"/>
          <p:nvPr/>
        </p:nvPicPr>
        <p:blipFill rotWithShape="1">
          <a:blip r:embed="rId3">
            <a:alphaModFix/>
          </a:blip>
          <a:srcRect b="0" l="0" r="9573" t="0"/>
          <a:stretch/>
        </p:blipFill>
        <p:spPr>
          <a:xfrm>
            <a:off x="0" y="5187572"/>
            <a:ext cx="6770077" cy="12140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p2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162259" y="2501382"/>
            <a:ext cx="8019881" cy="2183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p2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017558" y="5938080"/>
            <a:ext cx="4992734" cy="9705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p2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017558" y="5165477"/>
            <a:ext cx="5562842" cy="659425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p24"/>
          <p:cNvSpPr txBox="1"/>
          <p:nvPr/>
        </p:nvSpPr>
        <p:spPr>
          <a:xfrm>
            <a:off x="879231" y="4686269"/>
            <a:ext cx="3481753" cy="3693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NZ" sz="18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This is what you expected:</a:t>
            </a:r>
            <a:endParaRPr/>
          </a:p>
        </p:txBody>
      </p:sp>
      <p:sp>
        <p:nvSpPr>
          <p:cNvPr id="184" name="Google Shape;184;p24"/>
          <p:cNvSpPr txBox="1"/>
          <p:nvPr/>
        </p:nvSpPr>
        <p:spPr>
          <a:xfrm>
            <a:off x="8305349" y="4702885"/>
            <a:ext cx="3481753" cy="3693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NZ" sz="18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This is unexpected input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5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en-NZ"/>
              <a:t>Error Handling</a:t>
            </a:r>
            <a:endParaRPr/>
          </a:p>
        </p:txBody>
      </p:sp>
      <p:sp>
        <p:nvSpPr>
          <p:cNvPr id="190" name="Google Shape;190;p25"/>
          <p:cNvSpPr txBox="1"/>
          <p:nvPr>
            <p:ph idx="1" type="body"/>
          </p:nvPr>
        </p:nvSpPr>
        <p:spPr>
          <a:xfrm>
            <a:off x="1371600" y="1495425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4048" lvl="0" marL="384048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■"/>
            </a:pPr>
            <a:r>
              <a:rPr lang="en-NZ" sz="2400"/>
              <a:t>We can use a Try… Catch to stop our program from crashing if the user enters unexpected input.</a:t>
            </a:r>
            <a:endParaRPr/>
          </a:p>
        </p:txBody>
      </p:sp>
      <p:pic>
        <p:nvPicPr>
          <p:cNvPr id="191" name="Google Shape;191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2509471"/>
            <a:ext cx="9064848" cy="4067175"/>
          </a:xfrm>
          <a:prstGeom prst="rect">
            <a:avLst/>
          </a:prstGeom>
          <a:noFill/>
          <a:ln>
            <a:noFill/>
          </a:ln>
        </p:spPr>
      </p:pic>
      <p:sp>
        <p:nvSpPr>
          <p:cNvPr id="192" name="Google Shape;192;p25"/>
          <p:cNvSpPr txBox="1"/>
          <p:nvPr/>
        </p:nvSpPr>
        <p:spPr>
          <a:xfrm>
            <a:off x="7297615" y="5365070"/>
            <a:ext cx="4730261" cy="92333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NZ" sz="18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Try this!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NZ" sz="18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Or modify one of your own programs to have a try, catch.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6"/>
          <p:cNvSpPr txBox="1"/>
          <p:nvPr>
            <p:ph type="title"/>
          </p:nvPr>
        </p:nvSpPr>
        <p:spPr>
          <a:xfrm>
            <a:off x="1019908" y="685800"/>
            <a:ext cx="11172092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en-NZ"/>
              <a:t>Creating a reusable method for checking input</a:t>
            </a:r>
            <a:endParaRPr/>
          </a:p>
        </p:txBody>
      </p:sp>
      <p:sp>
        <p:nvSpPr>
          <p:cNvPr id="198" name="Google Shape;198;p26"/>
          <p:cNvSpPr txBox="1"/>
          <p:nvPr>
            <p:ph idx="1" type="body"/>
          </p:nvPr>
        </p:nvSpPr>
        <p:spPr>
          <a:xfrm>
            <a:off x="1295406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4048" lvl="0" marL="384048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■"/>
            </a:pPr>
            <a:r>
              <a:rPr lang="en-NZ" sz="2400"/>
              <a:t>If we are going to be asking for a lot of input then it makes sense to create a reusable method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Char char="■"/>
            </a:pPr>
            <a:r>
              <a:rPr lang="en-NZ" sz="2400"/>
              <a:t>Below is a Method called ReadInt</a:t>
            </a:r>
            <a:endParaRPr sz="2400"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Char char="■"/>
            </a:pPr>
            <a:r>
              <a:rPr lang="en-NZ" sz="2400"/>
              <a:t>This can be used every time you want to ask the user for data of type Int, the method will do the checking for you.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7"/>
          <p:cNvSpPr txBox="1"/>
          <p:nvPr>
            <p:ph type="title"/>
          </p:nvPr>
        </p:nvSpPr>
        <p:spPr>
          <a:xfrm>
            <a:off x="1371600" y="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en-NZ"/>
              <a:t>ReadInt()</a:t>
            </a:r>
            <a:endParaRPr/>
          </a:p>
        </p:txBody>
      </p:sp>
      <p:pic>
        <p:nvPicPr>
          <p:cNvPr id="204" name="Google Shape;204;p27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89866" y="698988"/>
            <a:ext cx="8646504" cy="18739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Google Shape;205;p2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89866" y="2572889"/>
            <a:ext cx="5410934" cy="4303284"/>
          </a:xfrm>
          <a:prstGeom prst="rect">
            <a:avLst/>
          </a:prstGeom>
          <a:noFill/>
          <a:ln>
            <a:noFill/>
          </a:ln>
        </p:spPr>
      </p:pic>
      <p:sp>
        <p:nvSpPr>
          <p:cNvPr id="206" name="Google Shape;206;p27"/>
          <p:cNvSpPr txBox="1"/>
          <p:nvPr/>
        </p:nvSpPr>
        <p:spPr>
          <a:xfrm>
            <a:off x="6928338" y="3026316"/>
            <a:ext cx="4730261" cy="175432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NZ" sz="18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Notes: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NZ" sz="18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The method accepts a string “prompt” and uses this to ask the user to enter.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NZ" sz="18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It keeps asking the user until they enter the correct value.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8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en-NZ"/>
              <a:t>Side note: Methods</a:t>
            </a:r>
            <a:endParaRPr/>
          </a:p>
        </p:txBody>
      </p:sp>
      <p:sp>
        <p:nvSpPr>
          <p:cNvPr id="213" name="Google Shape;213;p28"/>
          <p:cNvSpPr txBox="1"/>
          <p:nvPr>
            <p:ph idx="1" type="body"/>
          </p:nvPr>
        </p:nvSpPr>
        <p:spPr>
          <a:xfrm>
            <a:off x="1371600" y="1428749"/>
            <a:ext cx="9601200" cy="51654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4048" lvl="0" marL="384048" rtl="0" algn="l">
              <a:lnSpc>
                <a:spcPct val="7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20"/>
              <a:buChar char="■"/>
            </a:pPr>
            <a:r>
              <a:rPr lang="en-NZ" sz="2220"/>
              <a:t>The last slide introduced the ReadInt method. Which was declared as:</a:t>
            </a:r>
            <a:endParaRPr/>
          </a:p>
          <a:p>
            <a:pPr indent="0" lvl="0" marL="0" rtl="0" algn="l">
              <a:lnSpc>
                <a:spcPct val="7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220"/>
              <a:buNone/>
            </a:pPr>
            <a:r>
              <a:rPr i="1" lang="en-NZ" sz="2220"/>
              <a:t>	public static int ReadInt(String prompt)</a:t>
            </a:r>
            <a:endParaRPr/>
          </a:p>
          <a:p>
            <a:pPr indent="0" lvl="0" marL="0" rtl="0" algn="l">
              <a:lnSpc>
                <a:spcPct val="7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220"/>
              <a:buNone/>
            </a:pPr>
            <a:r>
              <a:t/>
            </a:r>
            <a:endParaRPr i="1" sz="2220"/>
          </a:p>
          <a:p>
            <a:pPr indent="-384048" lvl="0" marL="384048" rtl="0" algn="l">
              <a:lnSpc>
                <a:spcPct val="7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220"/>
              <a:buChar char="■"/>
            </a:pPr>
            <a:r>
              <a:rPr lang="en-NZ" sz="2220"/>
              <a:t>What does this mean?</a:t>
            </a:r>
            <a:endParaRPr/>
          </a:p>
          <a:p>
            <a:pPr indent="-384047" lvl="1" marL="914400" rtl="0" algn="l">
              <a:lnSpc>
                <a:spcPct val="7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220"/>
              <a:buChar char="–"/>
            </a:pPr>
            <a:r>
              <a:rPr lang="en-NZ" sz="2220"/>
              <a:t>The </a:t>
            </a:r>
            <a:r>
              <a:rPr b="1" lang="en-NZ" sz="2220"/>
              <a:t>int</a:t>
            </a:r>
            <a:r>
              <a:rPr lang="en-NZ" sz="2220"/>
              <a:t> before “ReadInt” is the </a:t>
            </a:r>
            <a:r>
              <a:rPr b="1" lang="en-NZ" sz="2220"/>
              <a:t>Return type</a:t>
            </a:r>
            <a:endParaRPr/>
          </a:p>
          <a:p>
            <a:pPr indent="-384047" lvl="1" marL="914400" rtl="0" algn="l">
              <a:lnSpc>
                <a:spcPct val="7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220"/>
              <a:buChar char="–"/>
            </a:pPr>
            <a:r>
              <a:rPr lang="en-NZ" sz="2220"/>
              <a:t>The method name is </a:t>
            </a:r>
            <a:r>
              <a:rPr b="1" lang="en-NZ" sz="2220"/>
              <a:t>ReadInt</a:t>
            </a:r>
            <a:endParaRPr b="1" sz="2220"/>
          </a:p>
          <a:p>
            <a:pPr indent="-384047" lvl="1" marL="914400" rtl="0" algn="l">
              <a:lnSpc>
                <a:spcPct val="7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220"/>
              <a:buChar char="–"/>
            </a:pPr>
            <a:r>
              <a:rPr lang="en-NZ" sz="2220"/>
              <a:t>The part in the parentheses is called </a:t>
            </a:r>
            <a:r>
              <a:rPr b="1" lang="en-NZ" sz="2220"/>
              <a:t>Parameters</a:t>
            </a:r>
            <a:endParaRPr/>
          </a:p>
          <a:p>
            <a:pPr indent="-243078" lvl="1" marL="914400" rtl="0" algn="l">
              <a:lnSpc>
                <a:spcPct val="7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220"/>
              <a:buNone/>
            </a:pPr>
            <a:r>
              <a:t/>
            </a:r>
            <a:endParaRPr b="1" sz="2220"/>
          </a:p>
          <a:p>
            <a:pPr indent="-384048" lvl="0" marL="384048" rtl="0" algn="l">
              <a:lnSpc>
                <a:spcPct val="7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220"/>
              <a:buChar char="■"/>
            </a:pPr>
            <a:r>
              <a:rPr lang="en-NZ" sz="2220"/>
              <a:t>To call this method you must match the declaration, eg:</a:t>
            </a:r>
            <a:endParaRPr/>
          </a:p>
          <a:p>
            <a:pPr indent="-384047" lvl="1" marL="914400" rtl="0" algn="l">
              <a:lnSpc>
                <a:spcPct val="7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220"/>
              <a:buChar char="–"/>
            </a:pPr>
            <a:r>
              <a:rPr lang="en-NZ" sz="2220"/>
              <a:t>have an </a:t>
            </a:r>
            <a:r>
              <a:rPr b="1" lang="en-NZ" sz="2220"/>
              <a:t>Int</a:t>
            </a:r>
            <a:r>
              <a:rPr lang="en-NZ" sz="2220"/>
              <a:t> variable for it to return into</a:t>
            </a:r>
            <a:endParaRPr/>
          </a:p>
          <a:p>
            <a:pPr indent="-384047" lvl="1" marL="914400" rtl="0" algn="l">
              <a:lnSpc>
                <a:spcPct val="7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220"/>
              <a:buChar char="–"/>
            </a:pPr>
            <a:r>
              <a:rPr lang="en-NZ" sz="2220"/>
              <a:t>use the correct </a:t>
            </a:r>
            <a:r>
              <a:rPr b="1" lang="en-NZ" sz="2220"/>
              <a:t>name</a:t>
            </a:r>
            <a:endParaRPr/>
          </a:p>
          <a:p>
            <a:pPr indent="-384047" lvl="1" marL="914400" rtl="0" algn="l">
              <a:lnSpc>
                <a:spcPct val="7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220"/>
              <a:buChar char="–"/>
            </a:pPr>
            <a:r>
              <a:rPr lang="en-NZ" sz="2220"/>
              <a:t>Put </a:t>
            </a:r>
            <a:r>
              <a:rPr b="1" lang="en-NZ" sz="2220"/>
              <a:t>arguments</a:t>
            </a:r>
            <a:r>
              <a:rPr lang="en-NZ" sz="2220"/>
              <a:t> into the parentheses </a:t>
            </a:r>
            <a:endParaRPr/>
          </a:p>
          <a:p>
            <a:pPr indent="0" lvl="1" marL="530352" rtl="0" algn="l">
              <a:lnSpc>
                <a:spcPct val="7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220"/>
              <a:buNone/>
            </a:pPr>
            <a:r>
              <a:t/>
            </a:r>
            <a:endParaRPr sz="2220"/>
          </a:p>
          <a:p>
            <a:pPr indent="0" lvl="1" marL="530352" rtl="0" algn="l">
              <a:lnSpc>
                <a:spcPct val="7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220"/>
              <a:buNone/>
            </a:pPr>
            <a:r>
              <a:rPr i="1" lang="en-NZ" sz="2220"/>
              <a:t>int num = ReadInt(“a string”);</a:t>
            </a:r>
            <a:endParaRPr/>
          </a:p>
          <a:p>
            <a:pPr indent="-243078" lvl="1" marL="914400" rtl="0" algn="l">
              <a:lnSpc>
                <a:spcPct val="7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220"/>
              <a:buNone/>
            </a:pPr>
            <a:r>
              <a:t/>
            </a:r>
            <a:endParaRPr sz="2220"/>
          </a:p>
        </p:txBody>
      </p:sp>
      <p:sp>
        <p:nvSpPr>
          <p:cNvPr id="214" name="Google Shape;214;p28"/>
          <p:cNvSpPr txBox="1"/>
          <p:nvPr/>
        </p:nvSpPr>
        <p:spPr>
          <a:xfrm>
            <a:off x="7315199" y="5116903"/>
            <a:ext cx="4730261" cy="147732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NZ" sz="18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A method doesn’t need to have a Return type. If it doesn’t it will say </a:t>
            </a:r>
            <a:r>
              <a:rPr b="1" lang="en-NZ" sz="18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void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NZ" sz="18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A method also doesn’t need to have parameters, it will have </a:t>
            </a:r>
            <a:r>
              <a:rPr b="1" lang="en-NZ" sz="18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()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NZ" sz="18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eg:	public static void PrintHello()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9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en-NZ"/>
              <a:t>Task:</a:t>
            </a:r>
            <a:endParaRPr/>
          </a:p>
        </p:txBody>
      </p:sp>
      <p:sp>
        <p:nvSpPr>
          <p:cNvPr id="220" name="Google Shape;220;p29"/>
          <p:cNvSpPr txBox="1"/>
          <p:nvPr>
            <p:ph idx="1" type="body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4048" lvl="0" marL="384048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■"/>
            </a:pPr>
            <a:r>
              <a:rPr lang="en-NZ" sz="2400"/>
              <a:t>Add the ReadInt method into one of your existing programs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Char char="■"/>
            </a:pPr>
            <a:r>
              <a:rPr lang="en-NZ" sz="2400"/>
              <a:t>Create yourself a ReadDouble method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Char char="■"/>
            </a:pPr>
            <a:r>
              <a:rPr lang="en-NZ" sz="2400"/>
              <a:t>Have a think and a chat with your friend about how you could create a ReadString Method – what makes a string valid or invalid?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30"/>
          <p:cNvSpPr txBox="1"/>
          <p:nvPr>
            <p:ph type="title"/>
          </p:nvPr>
        </p:nvSpPr>
        <p:spPr>
          <a:xfrm>
            <a:off x="1371600" y="123092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en-NZ"/>
              <a:t>ReadString idea</a:t>
            </a:r>
            <a:endParaRPr/>
          </a:p>
        </p:txBody>
      </p:sp>
      <p:sp>
        <p:nvSpPr>
          <p:cNvPr id="226" name="Google Shape;226;p30"/>
          <p:cNvSpPr txBox="1"/>
          <p:nvPr>
            <p:ph idx="1" type="body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7048" lvl="0" marL="384048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r>
              <a:t/>
            </a:r>
            <a:endParaRPr/>
          </a:p>
        </p:txBody>
      </p:sp>
      <p:pic>
        <p:nvPicPr>
          <p:cNvPr id="227" name="Google Shape;227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0843" y="808892"/>
            <a:ext cx="8032661" cy="6151508"/>
          </a:xfrm>
          <a:prstGeom prst="rect">
            <a:avLst/>
          </a:prstGeom>
          <a:noFill/>
          <a:ln>
            <a:noFill/>
          </a:ln>
        </p:spPr>
      </p:pic>
      <p:sp>
        <p:nvSpPr>
          <p:cNvPr id="228" name="Google Shape;228;p30"/>
          <p:cNvSpPr txBox="1"/>
          <p:nvPr/>
        </p:nvSpPr>
        <p:spPr>
          <a:xfrm>
            <a:off x="6840415" y="4659574"/>
            <a:ext cx="4730261" cy="175432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NZ" sz="18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Notes: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NZ" sz="18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This does 2 checks on your string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NZ" sz="18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1 – if the length is less than 20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NZ" sz="18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2 – That there are no numbers in it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NZ" sz="18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What kind of data would this be good for?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4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en-NZ"/>
              <a:t>Getting input from the keyboard</a:t>
            </a:r>
            <a:endParaRPr/>
          </a:p>
        </p:txBody>
      </p:sp>
      <p:sp>
        <p:nvSpPr>
          <p:cNvPr id="104" name="Google Shape;104;p14"/>
          <p:cNvSpPr txBox="1"/>
          <p:nvPr>
            <p:ph idx="1" type="body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4048" lvl="0" marL="384048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■"/>
            </a:pPr>
            <a:r>
              <a:rPr lang="en-NZ" sz="2400"/>
              <a:t>Getting input from the user is easy using:	</a:t>
            </a:r>
            <a:r>
              <a:rPr lang="en-NZ" sz="2800"/>
              <a:t>ReadLine()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Char char="■"/>
            </a:pPr>
            <a:r>
              <a:rPr lang="en-NZ" sz="2400"/>
              <a:t>You will usually want to start off by asking the user a question eg:</a:t>
            </a:r>
            <a:endParaRPr/>
          </a:p>
          <a:p>
            <a:pPr indent="0" lvl="0" marL="0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</a:pPr>
            <a:r>
              <a:rPr lang="en-NZ" sz="2400"/>
              <a:t>	Console.Write(“What is your name: “);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Char char="■"/>
            </a:pPr>
            <a:r>
              <a:rPr lang="en-NZ" sz="2400"/>
              <a:t>Then read strings in the following way:</a:t>
            </a:r>
            <a:endParaRPr/>
          </a:p>
          <a:p>
            <a:pPr indent="0" lvl="1" marL="530352" rtl="0" algn="l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</a:pPr>
            <a:r>
              <a:rPr i="0" lang="en-NZ" sz="2400"/>
              <a:t>	String name = Console.ReadLine();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5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en-NZ"/>
              <a:t>Getting input from the keyboard</a:t>
            </a:r>
            <a:endParaRPr/>
          </a:p>
        </p:txBody>
      </p:sp>
      <p:sp>
        <p:nvSpPr>
          <p:cNvPr id="110" name="Google Shape;110;p15"/>
          <p:cNvSpPr txBox="1"/>
          <p:nvPr>
            <p:ph idx="1" type="body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4048" lvl="0" marL="384048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■"/>
            </a:pPr>
            <a:r>
              <a:rPr lang="en-NZ" sz="2400"/>
              <a:t>Getting input from the user is easy using:	</a:t>
            </a:r>
            <a:r>
              <a:rPr b="1" lang="en-NZ" sz="2800"/>
              <a:t>ReadLine()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Char char="■"/>
            </a:pPr>
            <a:r>
              <a:rPr lang="en-NZ" sz="2400"/>
              <a:t>You will usually want to start off by asking the user a question eg:</a:t>
            </a:r>
            <a:endParaRPr/>
          </a:p>
          <a:p>
            <a:pPr indent="0" lvl="0" marL="0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</a:pPr>
            <a:r>
              <a:rPr lang="en-NZ" sz="2400"/>
              <a:t>	</a:t>
            </a:r>
            <a:r>
              <a:rPr b="1" lang="en-NZ" sz="2400"/>
              <a:t>Console.Write(“What is your name: “);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Char char="■"/>
            </a:pPr>
            <a:r>
              <a:rPr lang="en-NZ" sz="2400"/>
              <a:t>Then read strings in the following way:</a:t>
            </a:r>
            <a:endParaRPr/>
          </a:p>
          <a:p>
            <a:pPr indent="0" lvl="1" marL="530352" rtl="0" algn="l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</a:pPr>
            <a:r>
              <a:rPr i="0" lang="en-NZ" sz="2400"/>
              <a:t>	</a:t>
            </a:r>
            <a:r>
              <a:rPr b="1" i="0" lang="en-NZ" sz="2400"/>
              <a:t>String name = Console.ReadLine();</a:t>
            </a:r>
            <a:endParaRPr/>
          </a:p>
        </p:txBody>
      </p:sp>
      <p:sp>
        <p:nvSpPr>
          <p:cNvPr id="111" name="Google Shape;111;p15"/>
          <p:cNvSpPr txBox="1"/>
          <p:nvPr/>
        </p:nvSpPr>
        <p:spPr>
          <a:xfrm>
            <a:off x="8267912" y="3481754"/>
            <a:ext cx="3829382" cy="255454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NZ" sz="20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Notes: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NZ" sz="20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Use </a:t>
            </a:r>
            <a:r>
              <a:rPr b="1" lang="en-NZ" sz="20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write</a:t>
            </a:r>
            <a:r>
              <a:rPr lang="en-NZ" sz="20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so that the cursor stays </a:t>
            </a:r>
            <a:br>
              <a:rPr lang="en-NZ" sz="20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r>
              <a:rPr lang="en-NZ" sz="20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on the same line.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NZ" sz="20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Leaving a space before the quote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NZ" sz="20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for the person to answer.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NZ" sz="20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All ReadLine input is </a:t>
            </a:r>
            <a:r>
              <a:rPr b="1" lang="en-NZ" sz="20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string</a:t>
            </a:r>
            <a:r>
              <a:rPr lang="en-NZ" sz="20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format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en-NZ"/>
              <a:t>Getting input from the keyboard</a:t>
            </a:r>
            <a:endParaRPr/>
          </a:p>
        </p:txBody>
      </p:sp>
      <p:sp>
        <p:nvSpPr>
          <p:cNvPr id="117" name="Google Shape;117;p16"/>
          <p:cNvSpPr txBox="1"/>
          <p:nvPr>
            <p:ph idx="1" type="body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7048" lvl="0" marL="384048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r>
              <a:t/>
            </a:r>
            <a:endParaRPr/>
          </a:p>
        </p:txBody>
      </p:sp>
      <p:pic>
        <p:nvPicPr>
          <p:cNvPr id="118" name="Google Shape;118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54695" y="1705706"/>
            <a:ext cx="5850549" cy="29784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54694" y="4854453"/>
            <a:ext cx="5850549" cy="1699240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16"/>
          <p:cNvSpPr txBox="1"/>
          <p:nvPr/>
        </p:nvSpPr>
        <p:spPr>
          <a:xfrm>
            <a:off x="7089742" y="3534508"/>
            <a:ext cx="4856329" cy="70788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NZ" sz="20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Add Console.Read() to keep your program</a:t>
            </a:r>
            <a:br>
              <a:rPr lang="en-NZ" sz="20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r>
              <a:rPr lang="en-NZ" sz="20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from closing before you can see the output.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en-NZ"/>
              <a:t>Reading different data types</a:t>
            </a:r>
            <a:endParaRPr/>
          </a:p>
        </p:txBody>
      </p:sp>
      <p:sp>
        <p:nvSpPr>
          <p:cNvPr id="126" name="Google Shape;126;p17"/>
          <p:cNvSpPr txBox="1"/>
          <p:nvPr>
            <p:ph idx="1" type="body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4048" lvl="0" marL="384048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■"/>
            </a:pPr>
            <a:r>
              <a:rPr lang="en-NZ" sz="2400"/>
              <a:t>Use </a:t>
            </a:r>
            <a:r>
              <a:rPr b="1" lang="en-NZ" sz="2400"/>
              <a:t>Convert. </a:t>
            </a:r>
            <a:r>
              <a:rPr lang="en-NZ" sz="2400"/>
              <a:t>to change your ReadLine input into the format which you want.</a:t>
            </a:r>
            <a:endParaRPr/>
          </a:p>
          <a:p>
            <a:pPr indent="0" lvl="0" marL="0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r>
              <a:rPr lang="en-NZ"/>
              <a:t>	</a:t>
            </a:r>
            <a:r>
              <a:rPr b="1" lang="en-NZ" sz="2400"/>
              <a:t>int num = Convert.ToInt32(Console.ReadLine());</a:t>
            </a:r>
            <a:endParaRPr/>
          </a:p>
          <a:p>
            <a:pPr indent="0" lvl="0" marL="0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</a:pPr>
            <a:r>
              <a:rPr lang="en-NZ" sz="2400"/>
              <a:t>	</a:t>
            </a:r>
            <a:r>
              <a:rPr b="1" lang="en-NZ" sz="2400"/>
              <a:t>double longNum = Convert.ToDouble(Console.Readline());</a:t>
            </a:r>
            <a:endParaRPr/>
          </a:p>
          <a:p>
            <a:pPr indent="-2316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8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en-NZ"/>
              <a:t>Challenge! Create a custom story...</a:t>
            </a:r>
            <a:endParaRPr/>
          </a:p>
        </p:txBody>
      </p:sp>
      <p:sp>
        <p:nvSpPr>
          <p:cNvPr id="133" name="Google Shape;133;p18"/>
          <p:cNvSpPr txBox="1"/>
          <p:nvPr>
            <p:ph idx="1" type="body"/>
          </p:nvPr>
        </p:nvSpPr>
        <p:spPr>
          <a:xfrm>
            <a:off x="1371600" y="2286000"/>
            <a:ext cx="9601200" cy="22332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4048" lvl="0" marL="384048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■"/>
            </a:pPr>
            <a:r>
              <a:rPr lang="en-NZ" sz="2400"/>
              <a:t>Create a program which asks the user for at least 3 different types of information.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Char char="■"/>
            </a:pPr>
            <a:r>
              <a:rPr lang="en-NZ" sz="2400"/>
              <a:t>Store this information in to variables and print out a story which fits the information provided.</a:t>
            </a:r>
            <a:endParaRPr/>
          </a:p>
        </p:txBody>
      </p:sp>
      <p:pic>
        <p:nvPicPr>
          <p:cNvPr id="134" name="Google Shape;134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06902" y="3808167"/>
            <a:ext cx="6269283" cy="29734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9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en-NZ"/>
              <a:t>Outputting data</a:t>
            </a:r>
            <a:endParaRPr/>
          </a:p>
        </p:txBody>
      </p:sp>
      <p:sp>
        <p:nvSpPr>
          <p:cNvPr id="140" name="Google Shape;140;p19"/>
          <p:cNvSpPr txBox="1"/>
          <p:nvPr>
            <p:ph idx="1" type="body"/>
          </p:nvPr>
        </p:nvSpPr>
        <p:spPr>
          <a:xfrm>
            <a:off x="1371600" y="2286000"/>
            <a:ext cx="10550769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4048" lvl="0" marL="384048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■"/>
            </a:pPr>
            <a:r>
              <a:rPr lang="en-NZ" sz="2400"/>
              <a:t>We want to format data to be outputted nicely on the screen. There are different formats we can use to output numbers using the ToString() function:</a:t>
            </a:r>
            <a:endParaRPr/>
          </a:p>
          <a:p>
            <a:pPr indent="-384048" lvl="1" marL="914400" rtl="0" algn="l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400"/>
              <a:buChar char="–"/>
            </a:pPr>
            <a:r>
              <a:rPr lang="en-NZ" sz="2400"/>
              <a:t>c	currency</a:t>
            </a:r>
            <a:endParaRPr/>
          </a:p>
          <a:p>
            <a:pPr indent="-384048" lvl="1" marL="914400" rtl="0" algn="l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400"/>
              <a:buChar char="–"/>
            </a:pPr>
            <a:r>
              <a:rPr lang="en-NZ" sz="2400"/>
              <a:t>p	percent</a:t>
            </a:r>
            <a:endParaRPr/>
          </a:p>
          <a:p>
            <a:pPr indent="-384048" lvl="1" marL="914400" rtl="0" algn="l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400"/>
              <a:buChar char="–"/>
            </a:pPr>
            <a:r>
              <a:rPr lang="en-NZ" sz="2400"/>
              <a:t>n	number</a:t>
            </a:r>
            <a:endParaRPr/>
          </a:p>
          <a:p>
            <a:pPr indent="-384048" lvl="1" marL="914400" rtl="0" algn="l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400"/>
              <a:buChar char="–"/>
            </a:pPr>
            <a:r>
              <a:rPr lang="en-NZ" sz="2400"/>
              <a:t>f	float</a:t>
            </a:r>
            <a:endParaRPr/>
          </a:p>
          <a:p>
            <a:pPr indent="-384048" lvl="1" marL="914400" rtl="0" algn="l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400"/>
              <a:buChar char="–"/>
            </a:pPr>
            <a:r>
              <a:rPr lang="en-NZ" sz="2400"/>
              <a:t>e	exponential</a:t>
            </a:r>
            <a:endParaRPr/>
          </a:p>
          <a:p>
            <a:pPr indent="-384048" lvl="1" marL="914400" rtl="0" algn="l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400"/>
              <a:buChar char="–"/>
            </a:pPr>
            <a:r>
              <a:rPr lang="en-NZ" sz="2400"/>
              <a:t>g	general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Char char="■"/>
            </a:pPr>
            <a:r>
              <a:rPr lang="en-NZ" sz="2400"/>
              <a:t>num.ToString(“f2”)	- formats “num” to have a $ and 2 decimal places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0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en-NZ"/>
              <a:t>Outputting Data - Example</a:t>
            </a:r>
            <a:endParaRPr/>
          </a:p>
        </p:txBody>
      </p:sp>
      <p:pic>
        <p:nvPicPr>
          <p:cNvPr id="146" name="Google Shape;146;p20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71600" y="1595437"/>
            <a:ext cx="9911430" cy="253548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371599" y="4130919"/>
            <a:ext cx="4671843" cy="1109296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20"/>
          <p:cNvSpPr txBox="1"/>
          <p:nvPr/>
        </p:nvSpPr>
        <p:spPr>
          <a:xfrm>
            <a:off x="7332785" y="4818184"/>
            <a:ext cx="3481753" cy="92333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NZ" sz="18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Practice this in Visual Studio. Experiment with different datatypes and formats.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1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en-NZ"/>
              <a:t>Padding Output</a:t>
            </a:r>
            <a:endParaRPr/>
          </a:p>
        </p:txBody>
      </p:sp>
      <p:sp>
        <p:nvSpPr>
          <p:cNvPr id="154" name="Google Shape;154;p21"/>
          <p:cNvSpPr txBox="1"/>
          <p:nvPr>
            <p:ph idx="1" type="body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4048" lvl="0" marL="384048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NZ"/>
              <a:t>Sometimes your output might need to be lined up down the screen or in columns. 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NZ"/>
              <a:t>The best way to do this is to use Padding</a:t>
            </a:r>
            <a:endParaRPr/>
          </a:p>
          <a:p>
            <a:pPr indent="0" lvl="0" marL="0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r>
              <a:rPr lang="en-NZ"/>
              <a:t>name.PadLeft(30)		- Adds spaces on the left of the string “name”</a:t>
            </a:r>
            <a:endParaRPr/>
          </a:p>
          <a:p>
            <a:pPr indent="0" lvl="0" marL="0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r>
              <a:rPr lang="en-NZ"/>
              <a:t>name.PadRight(30)		-Adds spaces on the right of the string “name”</a:t>
            </a:r>
            <a:endParaRPr/>
          </a:p>
          <a:p>
            <a:pPr indent="0" lvl="0" marL="0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r>
              <a:rPr lang="en-NZ"/>
              <a:t>Note: this makes the entire string a total of 30 characters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rop">
  <a:themeElements>
    <a:clrScheme name="Crop">
      <a:dk1>
        <a:srgbClr val="000000"/>
      </a:dk1>
      <a:lt1>
        <a:srgbClr val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